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2" r:id="rId4"/>
    <p:sldId id="263" r:id="rId5"/>
    <p:sldId id="261" r:id="rId6"/>
    <p:sldId id="264" r:id="rId7"/>
    <p:sldId id="260" r:id="rId8"/>
    <p:sldId id="265" r:id="rId9"/>
    <p:sldId id="267" r:id="rId10"/>
    <p:sldId id="266" r:id="rId11"/>
    <p:sldId id="268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2"/>
    <a:srgbClr val="66CCFF"/>
    <a:srgbClr val="CCCCCC"/>
    <a:srgbClr val="FF1B58"/>
    <a:srgbClr val="00AACE"/>
    <a:srgbClr val="A31336"/>
    <a:srgbClr val="FF604F"/>
    <a:srgbClr val="44D3EF"/>
    <a:srgbClr val="EE665A"/>
    <a:srgbClr val="FF7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87" autoAdjust="0"/>
  </p:normalViewPr>
  <p:slideViewPr>
    <p:cSldViewPr snapToGrid="0" snapToObjects="1">
      <p:cViewPr>
        <p:scale>
          <a:sx n="62" d="100"/>
          <a:sy n="62" d="100"/>
        </p:scale>
        <p:origin x="-754" y="-76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A313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BB-4591-A039-6E5E849D8584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BB-4591-A039-6E5E849D8584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BB-4591-A039-6E5E849D85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>
                    <a:solidFill>
                      <a:schemeClr val="bg1"/>
                    </a:solidFill>
                    <a:latin typeface="Arial"/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97.1</c:v>
                </c:pt>
                <c:pt idx="1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ABB-4591-A039-6E5E849D858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a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A313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6B9-4D3C-A995-33FA38FE44AB}"/>
              </c:ext>
            </c:extLst>
          </c:dPt>
          <c:dPt>
            <c:idx val="1"/>
            <c:bubble3D val="0"/>
            <c:spPr>
              <a:solidFill>
                <a:sysClr val="windowText" lastClr="000000">
                  <a:lumMod val="85000"/>
                  <a:lumOff val="15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6B9-4D3C-A995-33FA38FE44AB}"/>
              </c:ext>
            </c:extLst>
          </c:dPt>
          <c:dPt>
            <c:idx val="2"/>
            <c:bubble3D val="0"/>
            <c:spPr>
              <a:solidFill>
                <a:srgbClr val="4BACC6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6B9-4D3C-A995-33FA38FE44AB}"/>
              </c:ext>
            </c:extLst>
          </c:dPt>
          <c:dLbls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B9-4D3C-A995-33FA38FE44AB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B9-4D3C-A995-33FA38FE44A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>
                    <a:solidFill>
                      <a:schemeClr val="bg1"/>
                    </a:solidFill>
                    <a:latin typeface="Arial"/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Excel·lent</c:v>
                </c:pt>
                <c:pt idx="1">
                  <c:v>Bona</c:v>
                </c:pt>
                <c:pt idx="2">
                  <c:v>Regular</c:v>
                </c:pt>
              </c:strCache>
            </c:strRef>
          </c:cat>
          <c:val>
            <c:numRef>
              <c:f>Sheet1!$B$2:$B$4</c:f>
              <c:numCache>
                <c:formatCode>#,#00%</c:formatCode>
                <c:ptCount val="3"/>
                <c:pt idx="0">
                  <c:v>0.5</c:v>
                </c:pt>
                <c:pt idx="1">
                  <c:v>0.48499999999999999</c:v>
                </c:pt>
                <c:pt idx="2">
                  <c:v>1.4999999999999999E-2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6B9-4D3C-A995-33FA38FE44A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a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A313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A1-4868-B3C6-8EE114A02BEA}"/>
              </c:ext>
            </c:extLst>
          </c:dPt>
          <c:dPt>
            <c:idx val="1"/>
            <c:bubble3D val="0"/>
            <c:spPr>
              <a:solidFill>
                <a:sysClr val="windowText" lastClr="000000">
                  <a:lumMod val="85000"/>
                  <a:lumOff val="15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3A1-4868-B3C6-8EE114A02BEA}"/>
              </c:ext>
            </c:extLst>
          </c:dPt>
          <c:dPt>
            <c:idx val="2"/>
            <c:bubble3D val="0"/>
            <c:spPr>
              <a:solidFill>
                <a:srgbClr val="4BACC6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3A1-4868-B3C6-8EE114A02BE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s-ES" smtClean="0"/>
                      <a:t>45%</a:t>
                    </a:r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"/>
                  <c:y val="-1.56250000000001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A1-4868-B3C6-8EE114A02B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>
                    <a:solidFill>
                      <a:schemeClr val="bg1"/>
                    </a:solidFill>
                    <a:latin typeface="Arial"/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Periodistes</c:v>
                </c:pt>
                <c:pt idx="1">
                  <c:v>Convocants</c:v>
                </c:pt>
                <c:pt idx="2">
                  <c:v>Estudiants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29</c:v>
                </c:pt>
                <c:pt idx="1">
                  <c:v>28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3A1-4868-B3C6-8EE114A02BE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a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ysClr val="windowText" lastClr="000000">
                  <a:lumMod val="85000"/>
                  <a:lumOff val="15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4F-40E2-9BD7-56A81AFB4F45}"/>
              </c:ext>
            </c:extLst>
          </c:dPt>
          <c:dPt>
            <c:idx val="1"/>
            <c:bubble3D val="0"/>
            <c:spPr>
              <a:solidFill>
                <a:srgbClr val="A313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4F-40E2-9BD7-56A81AFB4F45}"/>
              </c:ext>
            </c:extLst>
          </c:dPt>
          <c:dPt>
            <c:idx val="2"/>
            <c:bubble3D val="0"/>
            <c:spPr>
              <a:solidFill>
                <a:srgbClr val="4BACC6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4F-40E2-9BD7-56A81AFB4F45}"/>
              </c:ext>
            </c:extLst>
          </c:dPt>
          <c:dLbls>
            <c:dLbl>
              <c:idx val="1"/>
              <c:layout>
                <c:manualLayout>
                  <c:x val="0"/>
                  <c:y val="-1.56250000000001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4F-40E2-9BD7-56A81AFB4F4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>
                    <a:solidFill>
                      <a:schemeClr val="bg1"/>
                    </a:solidFill>
                    <a:latin typeface="Arial"/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Diariament</c:v>
                </c:pt>
                <c:pt idx="1">
                  <c:v>Setmanalment</c:v>
                </c:pt>
                <c:pt idx="2">
                  <c:v>menys</c:v>
                </c:pt>
              </c:strCache>
            </c:strRef>
          </c:cat>
          <c:val>
            <c:numRef>
              <c:f>Sheet1!$B$2:$B$4</c:f>
              <c:numCache>
                <c:formatCode>#,#00%</c:formatCode>
                <c:ptCount val="3"/>
                <c:pt idx="0">
                  <c:v>0.35299999999999998</c:v>
                </c:pt>
                <c:pt idx="1">
                  <c:v>0.51500000000000001</c:v>
                </c:pt>
                <c:pt idx="2">
                  <c:v>0.13200000000000001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24F-40E2-9BD7-56A81AFB4F4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a-E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A313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16-4F1C-B5EC-505CB11BDC0C}"/>
              </c:ext>
            </c:extLst>
          </c:dPt>
          <c:dPt>
            <c:idx val="1"/>
            <c:bubble3D val="0"/>
            <c:spPr>
              <a:solidFill>
                <a:sysClr val="windowText" lastClr="000000">
                  <a:lumMod val="85000"/>
                  <a:lumOff val="15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16-4F1C-B5EC-505CB11BDC0C}"/>
              </c:ext>
            </c:extLst>
          </c:dPt>
          <c:dPt>
            <c:idx val="2"/>
            <c:bubble3D val="0"/>
            <c:spPr>
              <a:solidFill>
                <a:srgbClr val="4BACC6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716-4F1C-B5EC-505CB11BDC0C}"/>
              </c:ext>
            </c:extLst>
          </c:dPt>
          <c:dPt>
            <c:idx val="3"/>
            <c:bubble3D val="0"/>
            <c:spPr>
              <a:solidFill>
                <a:srgbClr val="F79646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716-4F1C-B5EC-505CB11BDC0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>
                    <a:solidFill>
                      <a:schemeClr val="bg1"/>
                    </a:solidFill>
                    <a:latin typeface="Arial"/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Fàcil</c:v>
                </c:pt>
                <c:pt idx="1">
                  <c:v>Segmentacio</c:v>
                </c:pt>
                <c:pt idx="2">
                  <c:v>Regular</c:v>
                </c:pt>
                <c:pt idx="3">
                  <c:v>Altres</c:v>
                </c:pt>
              </c:strCache>
            </c:strRef>
          </c:cat>
          <c:val>
            <c:numRef>
              <c:f>Sheet1!$B$2:$B$5</c:f>
              <c:numCache>
                <c:formatCode>#,#00%</c:formatCode>
                <c:ptCount val="4"/>
                <c:pt idx="0">
                  <c:v>0.59699999999999998</c:v>
                </c:pt>
                <c:pt idx="1">
                  <c:v>0.17899999999999999</c:v>
                </c:pt>
                <c:pt idx="2">
                  <c:v>0.13400000000000001</c:v>
                </c:pt>
                <c:pt idx="3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716-4F1C-B5EC-505CB11BDC0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a-E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F57F9-00C7-294A-A568-C6577BA68A38}" type="datetime1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573D8-B5ED-E042-BAD0-0245B2CCD5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028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B772A-BC31-3949-9173-78C92889060F}" type="datetime1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C875B-0B46-0D41-9121-A370253E34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320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C875B-0B46-0D41-9121-A370253E34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5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2FF2-1DFF-E044-8862-D8DBD95B79C9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Col·legi de Periodistes de Tarragona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67CC-19C0-3142-920D-FEBBAF5905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8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AD90-D880-2842-9384-1A935366CFE0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Col·legi de Periodistes de Tarragona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67CC-19C0-3142-920D-FEBBAF5905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5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914C0-AECB-9C42-8BDF-5AE1568CDF12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Col·legi de Periodistes de Tarragona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67CC-19C0-3142-920D-FEBBAF5905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4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73E5-9400-CE4D-AD68-6AF3285DA420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Col·legi de Periodistes de Tarragona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67CC-19C0-3142-920D-FEBBAF5905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1F9B-9D6E-F94F-80D0-C57D2B96DEDA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Col·legi de Periodistes de Tarragona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67CC-19C0-3142-920D-FEBBAF5905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6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6C59-D737-0041-A576-60CABBE9B80D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Col·legi de Periodistes de Tarragona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67CC-19C0-3142-920D-FEBBAF5905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7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06A2-3A22-FC44-B37A-7ED961A8B20B}" type="datetime1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Col·legi de Periodistes de Tarragona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67CC-19C0-3142-920D-FEBBAF5905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9C5F-6062-BB40-809C-ABB4A26A4A56}" type="datetime1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Col·legi de Periodistes de Tarragona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67CC-19C0-3142-920D-FEBBAF5905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2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8B4A-8B84-B445-912C-1FDDC0A4D95B}" type="datetime1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Col·legi de Periodistes de Tarragona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67CC-19C0-3142-920D-FEBBAF5905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3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CD71-C4D5-C145-9AF1-B407EFD1288A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Col·legi de Periodistes de Tarragona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67CC-19C0-3142-920D-FEBBAF5905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1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9ADA-C167-1245-ADBD-2BDD96E47286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Col·legi de Periodistes de Tarragona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67CC-19C0-3142-920D-FEBBAF5905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01C16-B421-1248-992A-202FED0ABC43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/>
              <a:t>Col·legi de Periodistes de Tarragona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B67CC-19C0-3142-920D-FEBBAF5905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3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1665"/>
            <a:ext cx="7772400" cy="2194240"/>
          </a:xfrm>
        </p:spPr>
        <p:txBody>
          <a:bodyPr>
            <a:normAutofit/>
          </a:bodyPr>
          <a:lstStyle/>
          <a:p>
            <a:pPr algn="l"/>
            <a:r>
              <a:rPr lang="ca-ES" b="1" dirty="0">
                <a:latin typeface="Palatino"/>
                <a:cs typeface="Palatino"/>
              </a:rPr>
              <a:t>Balanç del primer any </a:t>
            </a:r>
            <a:br>
              <a:rPr lang="ca-ES" b="1" dirty="0">
                <a:latin typeface="Palatino"/>
                <a:cs typeface="Palatino"/>
              </a:rPr>
            </a:br>
            <a:r>
              <a:rPr lang="ca-ES" b="1" dirty="0">
                <a:latin typeface="Palatino"/>
                <a:cs typeface="Palatino"/>
              </a:rPr>
              <a:t>de funcionament de ConvoAPPTGN</a:t>
            </a:r>
            <a:endParaRPr lang="es-ES_tradnl" dirty="0">
              <a:latin typeface="Palatino"/>
              <a:cs typeface="Palatin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148" y="3733798"/>
            <a:ext cx="2533343" cy="109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748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o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819" y="377094"/>
            <a:ext cx="2412000" cy="446823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95998" y="2134772"/>
            <a:ext cx="5532354" cy="2110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lvl="0" indent="-234000">
              <a:spcBef>
                <a:spcPts val="1032"/>
              </a:spcBef>
              <a:buClr>
                <a:srgbClr val="A31336"/>
              </a:buClr>
            </a:pPr>
            <a:r>
              <a:rPr lang="ca-ES" sz="1800" dirty="0">
                <a:latin typeface="Arial"/>
                <a:cs typeface="Arial"/>
              </a:rPr>
              <a:t>És </a:t>
            </a:r>
            <a:r>
              <a:rPr lang="ca-ES" sz="1800" b="1" dirty="0">
                <a:latin typeface="Arial"/>
                <a:cs typeface="Arial"/>
              </a:rPr>
              <a:t>gratuïta</a:t>
            </a:r>
            <a:r>
              <a:rPr lang="ca-ES" sz="1800" dirty="0">
                <a:latin typeface="Arial"/>
                <a:cs typeface="Arial"/>
              </a:rPr>
              <a:t> i està disponible per a iOS i </a:t>
            </a:r>
            <a:r>
              <a:rPr lang="ca-ES" sz="1800" dirty="0" err="1">
                <a:latin typeface="Arial"/>
                <a:cs typeface="Arial"/>
              </a:rPr>
              <a:t>Android</a:t>
            </a:r>
            <a:r>
              <a:rPr lang="ca-ES" sz="1800" dirty="0">
                <a:latin typeface="Arial"/>
                <a:cs typeface="Arial"/>
              </a:rPr>
              <a:t>.</a:t>
            </a:r>
          </a:p>
          <a:p>
            <a:pPr marL="342000" lvl="0" indent="-234000">
              <a:spcBef>
                <a:spcPts val="1032"/>
              </a:spcBef>
              <a:buClr>
                <a:srgbClr val="A31336"/>
              </a:buClr>
            </a:pPr>
            <a:endParaRPr lang="ca-ES" sz="1800" dirty="0">
              <a:latin typeface="Arial"/>
              <a:cs typeface="Arial"/>
            </a:endParaRPr>
          </a:p>
          <a:p>
            <a:pPr marL="342000" lvl="0" indent="-234000">
              <a:spcBef>
                <a:spcPts val="1032"/>
              </a:spcBef>
              <a:buClr>
                <a:srgbClr val="A31336"/>
              </a:buClr>
            </a:pPr>
            <a:endParaRPr lang="ca-ES" sz="1800" dirty="0">
              <a:latin typeface="Arial"/>
              <a:cs typeface="Arial"/>
            </a:endParaRPr>
          </a:p>
          <a:p>
            <a:pPr marL="342000" lvl="0" indent="-234000">
              <a:spcBef>
                <a:spcPts val="1032"/>
              </a:spcBef>
              <a:buClr>
                <a:srgbClr val="A31336"/>
              </a:buClr>
            </a:pPr>
            <a:r>
              <a:rPr lang="ca-ES" sz="1800" dirty="0">
                <a:latin typeface="Arial"/>
                <a:cs typeface="Arial"/>
              </a:rPr>
              <a:t>Està </a:t>
            </a:r>
            <a:r>
              <a:rPr lang="ca-ES" sz="1800">
                <a:latin typeface="Arial"/>
                <a:cs typeface="Arial"/>
              </a:rPr>
              <a:t>impulsada </a:t>
            </a:r>
            <a:r>
              <a:rPr lang="ca-ES" sz="1800" smtClean="0">
                <a:latin typeface="Arial"/>
                <a:cs typeface="Arial"/>
              </a:rPr>
              <a:t>pel </a:t>
            </a:r>
            <a:r>
              <a:rPr lang="ca-ES" sz="1800" dirty="0">
                <a:latin typeface="Arial"/>
                <a:cs typeface="Arial"/>
              </a:rPr>
              <a:t>Col·legi de </a:t>
            </a:r>
            <a:r>
              <a:rPr lang="ca-ES" sz="1800" dirty="0" smtClean="0">
                <a:latin typeface="Arial"/>
                <a:cs typeface="Arial"/>
              </a:rPr>
              <a:t>Periodistes i Repsol.</a:t>
            </a:r>
            <a:endParaRPr lang="ca-ES" sz="1800" dirty="0">
              <a:latin typeface="Arial"/>
              <a:cs typeface="Arial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95826" y="770842"/>
            <a:ext cx="4434241" cy="1297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3600" b="1" dirty="0">
                <a:latin typeface="Palatino"/>
                <a:cs typeface="Palatino"/>
              </a:rPr>
              <a:t>Característiques de ConvoAPPTGN</a:t>
            </a:r>
          </a:p>
        </p:txBody>
      </p:sp>
      <p:pic>
        <p:nvPicPr>
          <p:cNvPr id="4" name="Picture 3" descr="descarga_ap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98" y="2628040"/>
            <a:ext cx="1877984" cy="577842"/>
          </a:xfrm>
          <a:prstGeom prst="rect">
            <a:avLst/>
          </a:prstGeom>
        </p:spPr>
      </p:pic>
      <p:pic>
        <p:nvPicPr>
          <p:cNvPr id="5" name="Picture 4" descr="descarga_androi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28" y="2628040"/>
            <a:ext cx="1877984" cy="57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39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313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95826" y="770842"/>
            <a:ext cx="4434241" cy="1297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3600" b="1" dirty="0">
                <a:solidFill>
                  <a:schemeClr val="bg1"/>
                </a:solidFill>
                <a:latin typeface="Palatino"/>
                <a:cs typeface="Palatino"/>
              </a:rPr>
              <a:t>Moltes gràcies.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148" y="3733798"/>
            <a:ext cx="2533343" cy="109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2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ic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11" y="377094"/>
            <a:ext cx="2412000" cy="446823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95827" y="770842"/>
            <a:ext cx="3597061" cy="2135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800" dirty="0">
                <a:latin typeface="Arial"/>
                <a:cs typeface="Arial"/>
              </a:rPr>
              <a:t>Des que va entrar en funcionament fa un any, </a:t>
            </a:r>
            <a:r>
              <a:rPr lang="ca-ES" sz="1800" b="1" dirty="0">
                <a:latin typeface="Arial"/>
                <a:cs typeface="Arial"/>
              </a:rPr>
              <a:t>l’agenda de rodes de premsa </a:t>
            </a:r>
            <a:r>
              <a:rPr lang="ca-ES" sz="1800" dirty="0">
                <a:latin typeface="Arial"/>
                <a:cs typeface="Arial"/>
              </a:rPr>
              <a:t>del Camp de Tarragona s’ha convertit en una </a:t>
            </a:r>
            <a:r>
              <a:rPr lang="ca-ES" sz="1800" b="1" dirty="0">
                <a:latin typeface="Arial"/>
                <a:cs typeface="Arial"/>
              </a:rPr>
              <a:t>eina imprescindible </a:t>
            </a:r>
            <a:r>
              <a:rPr lang="ca-ES" sz="1800" dirty="0">
                <a:latin typeface="Arial"/>
                <a:cs typeface="Arial"/>
              </a:rPr>
              <a:t>per a la tasca habitual de periodistes i convocants. </a:t>
            </a:r>
            <a:endParaRPr lang="es-ES_tradnl" sz="1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95827" y="3029008"/>
            <a:ext cx="7639841" cy="17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2600" b="1" dirty="0">
                <a:solidFill>
                  <a:srgbClr val="000000"/>
                </a:solidFill>
                <a:latin typeface="Arial"/>
                <a:cs typeface="Arial"/>
              </a:rPr>
              <a:t>434 usuaris</a:t>
            </a:r>
          </a:p>
          <a:p>
            <a:pPr marL="0" indent="0">
              <a:buNone/>
            </a:pPr>
            <a:r>
              <a:rPr lang="ca-ES" sz="2600" b="1" dirty="0">
                <a:latin typeface="Arial"/>
                <a:cs typeface="Arial"/>
              </a:rPr>
              <a:t>207 entitats convocants</a:t>
            </a:r>
          </a:p>
          <a:p>
            <a:pPr marL="0" indent="0">
              <a:buNone/>
            </a:pPr>
            <a:r>
              <a:rPr lang="ca-ES" sz="2600" b="1" dirty="0">
                <a:latin typeface="Arial"/>
                <a:cs typeface="Arial"/>
              </a:rPr>
              <a:t>2044 convocatòries publicades</a:t>
            </a:r>
          </a:p>
        </p:txBody>
      </p:sp>
    </p:spTree>
    <p:extLst>
      <p:ext uri="{BB962C8B-B14F-4D97-AF65-F5344CB8AC3E}">
        <p14:creationId xmlns:p14="http://schemas.microsoft.com/office/powerpoint/2010/main" val="1681651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95827" y="2134785"/>
            <a:ext cx="3650722" cy="2110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800" dirty="0">
                <a:latin typeface="Arial"/>
                <a:cs typeface="Arial"/>
              </a:rPr>
              <a:t>ConvoAPPTGN inclou en única plataforma totes les convocatòries de premsa. </a:t>
            </a:r>
            <a:r>
              <a:rPr lang="ca-ES" sz="1800" dirty="0" smtClean="0">
                <a:latin typeface="Arial"/>
                <a:cs typeface="Arial"/>
              </a:rPr>
              <a:t>El </a:t>
            </a:r>
            <a:r>
              <a:rPr lang="ca-ES" sz="1800" b="1" dirty="0">
                <a:latin typeface="Arial"/>
                <a:cs typeface="Arial"/>
              </a:rPr>
              <a:t>97% dels usuaris </a:t>
            </a:r>
            <a:r>
              <a:rPr lang="ca-ES" sz="1800" dirty="0">
                <a:latin typeface="Arial"/>
                <a:cs typeface="Arial"/>
              </a:rPr>
              <a:t>afirmen que els </a:t>
            </a:r>
            <a:r>
              <a:rPr lang="ca-ES" sz="1800" b="1" dirty="0">
                <a:latin typeface="Arial"/>
                <a:cs typeface="Arial"/>
              </a:rPr>
              <a:t>facilita la feina</a:t>
            </a:r>
            <a:r>
              <a:rPr lang="ca-ES" sz="1800" dirty="0">
                <a:latin typeface="Arial"/>
                <a:cs typeface="Arial"/>
              </a:rPr>
              <a:t> i en fan una </a:t>
            </a:r>
            <a:r>
              <a:rPr lang="ca-ES" sz="1800" b="1" dirty="0">
                <a:latin typeface="Arial"/>
                <a:cs typeface="Arial"/>
              </a:rPr>
              <a:t>valoració general molt positiva.</a:t>
            </a:r>
            <a:endParaRPr lang="es-ES_tradnl" sz="1800" dirty="0">
              <a:latin typeface="Arial"/>
              <a:cs typeface="Arial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348052169"/>
              </p:ext>
            </p:extLst>
          </p:nvPr>
        </p:nvGraphicFramePr>
        <p:xfrm>
          <a:off x="3503499" y="539750"/>
          <a:ext cx="564050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95827" y="770842"/>
            <a:ext cx="3239319" cy="1322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3600" b="1" dirty="0">
                <a:latin typeface="Palatino"/>
                <a:cs typeface="Palatino"/>
              </a:rPr>
              <a:t>Valoració de l’app</a:t>
            </a:r>
          </a:p>
        </p:txBody>
      </p:sp>
    </p:spTree>
    <p:extLst>
      <p:ext uri="{BB962C8B-B14F-4D97-AF65-F5344CB8AC3E}">
        <p14:creationId xmlns:p14="http://schemas.microsoft.com/office/powerpoint/2010/main" val="3392927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695826" y="2295606"/>
            <a:ext cx="4080011" cy="2069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2600" b="1" dirty="0">
                <a:solidFill>
                  <a:srgbClr val="A31336"/>
                </a:solidFill>
                <a:latin typeface="Arial"/>
                <a:cs typeface="Arial"/>
              </a:rPr>
              <a:t>50% Excel·lent</a:t>
            </a:r>
          </a:p>
          <a:p>
            <a:pPr marL="0" indent="0">
              <a:buNone/>
            </a:pPr>
            <a:r>
              <a:rPr lang="ca-ES" sz="2600" dirty="0">
                <a:latin typeface="Arial"/>
                <a:cs typeface="Arial"/>
              </a:rPr>
              <a:t>48,5% Bona</a:t>
            </a:r>
          </a:p>
          <a:p>
            <a:pPr marL="0" indent="0">
              <a:buNone/>
            </a:pPr>
            <a:r>
              <a:rPr lang="ca-ES" sz="2600" dirty="0">
                <a:latin typeface="Arial"/>
                <a:cs typeface="Arial"/>
              </a:rPr>
              <a:t>1,5% Regular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95827" y="770842"/>
            <a:ext cx="3239319" cy="1322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3600" b="1" dirty="0">
                <a:latin typeface="Palatino"/>
                <a:cs typeface="Palatino"/>
              </a:rPr>
              <a:t>Valoració de l’app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2113834"/>
              </p:ext>
            </p:extLst>
          </p:nvPr>
        </p:nvGraphicFramePr>
        <p:xfrm>
          <a:off x="3503499" y="539750"/>
          <a:ext cx="564050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695827" y="3949122"/>
            <a:ext cx="3650722" cy="665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800" dirty="0">
                <a:latin typeface="Arial"/>
                <a:cs typeface="Arial"/>
              </a:rPr>
              <a:t>Un 98,5% dels usuaris fan una valoració bona o excel·lent.</a:t>
            </a:r>
            <a:endParaRPr lang="es-ES_tradnl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6683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95827" y="770842"/>
            <a:ext cx="3978651" cy="206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3600" b="1" dirty="0">
                <a:latin typeface="Palatino"/>
                <a:cs typeface="Palatino"/>
              </a:rPr>
              <a:t>Usuaris i freqüència d’ús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818936336"/>
              </p:ext>
            </p:extLst>
          </p:nvPr>
        </p:nvGraphicFramePr>
        <p:xfrm>
          <a:off x="3503499" y="539750"/>
          <a:ext cx="564050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695826" y="2134785"/>
            <a:ext cx="3752083" cy="2110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800" dirty="0">
                <a:latin typeface="Arial"/>
                <a:cs typeface="Arial"/>
              </a:rPr>
              <a:t>Els usuaris són principalment, </a:t>
            </a:r>
            <a:r>
              <a:rPr lang="ca-ES" sz="1800" b="1" dirty="0">
                <a:latin typeface="Arial"/>
                <a:cs typeface="Arial"/>
              </a:rPr>
              <a:t>periodistes de mitjans (</a:t>
            </a:r>
            <a:r>
              <a:rPr lang="ca-ES" sz="1800" b="1" dirty="0" smtClean="0">
                <a:latin typeface="Arial"/>
                <a:cs typeface="Arial"/>
              </a:rPr>
              <a:t>45%) </a:t>
            </a:r>
            <a:r>
              <a:rPr lang="ca-ES" sz="1800" b="1" dirty="0">
                <a:latin typeface="Arial"/>
                <a:cs typeface="Arial"/>
              </a:rPr>
              <a:t>i de gabinets de premsa (</a:t>
            </a:r>
            <a:r>
              <a:rPr lang="ca-ES" sz="1800" b="1" dirty="0" smtClean="0">
                <a:latin typeface="Arial"/>
                <a:cs typeface="Arial"/>
              </a:rPr>
              <a:t>40%)</a:t>
            </a:r>
            <a:r>
              <a:rPr lang="ca-ES" sz="1800" dirty="0" smtClean="0">
                <a:latin typeface="Arial"/>
                <a:cs typeface="Arial"/>
              </a:rPr>
              <a:t>, </a:t>
            </a:r>
            <a:r>
              <a:rPr lang="ca-ES" sz="1800" dirty="0">
                <a:latin typeface="Arial"/>
                <a:cs typeface="Arial"/>
              </a:rPr>
              <a:t>que consulten l’app amb molta freqüència. També en fan ús els </a:t>
            </a:r>
            <a:r>
              <a:rPr lang="ca-ES" sz="1800" b="1" dirty="0">
                <a:latin typeface="Arial"/>
                <a:cs typeface="Arial"/>
              </a:rPr>
              <a:t>estudiants de periodisme (15%).</a:t>
            </a:r>
          </a:p>
        </p:txBody>
      </p:sp>
    </p:spTree>
    <p:extLst>
      <p:ext uri="{BB962C8B-B14F-4D97-AF65-F5344CB8AC3E}">
        <p14:creationId xmlns:p14="http://schemas.microsoft.com/office/powerpoint/2010/main" val="3550561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695826" y="2295606"/>
            <a:ext cx="4080011" cy="2069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2600" dirty="0">
                <a:solidFill>
                  <a:srgbClr val="000000"/>
                </a:solidFill>
                <a:latin typeface="Arial"/>
                <a:cs typeface="Arial"/>
              </a:rPr>
              <a:t>Diària 35,3 %</a:t>
            </a:r>
          </a:p>
          <a:p>
            <a:pPr marL="0" indent="0">
              <a:buNone/>
            </a:pPr>
            <a:r>
              <a:rPr lang="ca-ES" sz="2600" b="1" dirty="0">
                <a:solidFill>
                  <a:srgbClr val="A31336"/>
                </a:solidFill>
                <a:latin typeface="Arial"/>
                <a:cs typeface="Arial"/>
              </a:rPr>
              <a:t>Setmanal 51,5 %</a:t>
            </a:r>
          </a:p>
          <a:p>
            <a:pPr marL="0" indent="0">
              <a:buNone/>
            </a:pPr>
            <a:r>
              <a:rPr lang="ca-ES" sz="2600" dirty="0">
                <a:solidFill>
                  <a:srgbClr val="000000"/>
                </a:solidFill>
                <a:latin typeface="Arial"/>
                <a:cs typeface="Arial"/>
              </a:rPr>
              <a:t>Mensual 13,2 %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95827" y="770842"/>
            <a:ext cx="3978651" cy="206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3600" b="1" dirty="0">
                <a:latin typeface="Palatino"/>
                <a:cs typeface="Palatino"/>
              </a:rPr>
              <a:t>Usuaris i freqüència d’ús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217212009"/>
              </p:ext>
            </p:extLst>
          </p:nvPr>
        </p:nvGraphicFramePr>
        <p:xfrm>
          <a:off x="3503499" y="539750"/>
          <a:ext cx="564050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695827" y="2295606"/>
            <a:ext cx="3239319" cy="17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95827" y="3949122"/>
            <a:ext cx="3650722" cy="665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800" dirty="0">
                <a:latin typeface="Arial"/>
                <a:cs typeface="Arial"/>
              </a:rPr>
              <a:t>El 87% dels usuaris visiten l’app amb molta freqüència.</a:t>
            </a:r>
            <a:endParaRPr lang="es-ES_tradnl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740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95827" y="770842"/>
            <a:ext cx="4145596" cy="1322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3600" b="1" dirty="0">
                <a:latin typeface="Palatino"/>
                <a:cs typeface="Palatino"/>
              </a:rPr>
              <a:t>Punts forts de</a:t>
            </a:r>
            <a:br>
              <a:rPr lang="ca-ES" sz="3600" b="1" dirty="0">
                <a:latin typeface="Palatino"/>
                <a:cs typeface="Palatino"/>
              </a:rPr>
            </a:br>
            <a:r>
              <a:rPr lang="ca-ES" sz="3600" b="1" dirty="0">
                <a:latin typeface="Palatino"/>
                <a:cs typeface="Palatino"/>
              </a:rPr>
              <a:t>ConvoAPPTGN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95826" y="2295606"/>
            <a:ext cx="4080011" cy="2069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2600" b="1" dirty="0">
                <a:solidFill>
                  <a:srgbClr val="A31336"/>
                </a:solidFill>
                <a:latin typeface="Arial"/>
                <a:cs typeface="Arial"/>
              </a:rPr>
              <a:t>Fàcil i intuïtiva 59,7%</a:t>
            </a:r>
          </a:p>
          <a:p>
            <a:pPr marL="0" indent="0">
              <a:buNone/>
            </a:pPr>
            <a:r>
              <a:rPr lang="ca-ES" sz="2600" dirty="0">
                <a:latin typeface="Arial"/>
                <a:cs typeface="Arial"/>
              </a:rPr>
              <a:t>Segmentació 17,9%</a:t>
            </a:r>
          </a:p>
          <a:p>
            <a:pPr marL="0" indent="0">
              <a:buNone/>
            </a:pPr>
            <a:r>
              <a:rPr lang="ca-ES" sz="2600" dirty="0">
                <a:latin typeface="Arial"/>
                <a:cs typeface="Arial"/>
              </a:rPr>
              <a:t>Notificacions 13,4%</a:t>
            </a:r>
          </a:p>
          <a:p>
            <a:pPr marL="0" indent="0">
              <a:buNone/>
            </a:pPr>
            <a:r>
              <a:rPr lang="ca-ES" sz="2600" dirty="0">
                <a:latin typeface="Arial"/>
                <a:cs typeface="Arial"/>
              </a:rPr>
              <a:t>Altres 9%</a:t>
            </a:r>
          </a:p>
          <a:p>
            <a:pPr marL="0" indent="0">
              <a:buNone/>
            </a:pPr>
            <a:endParaRPr lang="en-US" sz="2600" b="1" dirty="0">
              <a:latin typeface="Arial"/>
              <a:cs typeface="Arial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541582356"/>
              </p:ext>
            </p:extLst>
          </p:nvPr>
        </p:nvGraphicFramePr>
        <p:xfrm>
          <a:off x="3503499" y="539750"/>
          <a:ext cx="564050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9752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phon_inf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819" y="377094"/>
            <a:ext cx="2412000" cy="446823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95998" y="2134772"/>
            <a:ext cx="5166317" cy="2110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lvl="0" indent="-234000">
              <a:spcBef>
                <a:spcPts val="1032"/>
              </a:spcBef>
              <a:buClr>
                <a:srgbClr val="A31336"/>
              </a:buClr>
            </a:pPr>
            <a:r>
              <a:rPr lang="ca-ES" sz="1800" dirty="0">
                <a:latin typeface="Arial"/>
                <a:cs typeface="Arial"/>
              </a:rPr>
              <a:t>Disposa de seccions o categories per classificar les convocatòries segons la </a:t>
            </a:r>
            <a:r>
              <a:rPr lang="ca-ES" sz="1800" b="1" dirty="0">
                <a:latin typeface="Arial"/>
                <a:cs typeface="Arial"/>
              </a:rPr>
              <a:t>temàtica</a:t>
            </a:r>
            <a:r>
              <a:rPr lang="ca-ES" sz="1800" dirty="0">
                <a:latin typeface="Arial"/>
                <a:cs typeface="Arial"/>
              </a:rPr>
              <a:t> a la qual fan referència.</a:t>
            </a:r>
            <a:endParaRPr lang="es-ES_tradnl" sz="1800" dirty="0">
              <a:latin typeface="Arial"/>
              <a:cs typeface="Arial"/>
            </a:endParaRPr>
          </a:p>
          <a:p>
            <a:pPr marL="342000" lvl="0" indent="-234000">
              <a:spcBef>
                <a:spcPts val="1032"/>
              </a:spcBef>
              <a:buClr>
                <a:srgbClr val="A31336"/>
              </a:buClr>
            </a:pPr>
            <a:r>
              <a:rPr lang="ca-ES" sz="1800" dirty="0">
                <a:latin typeface="Arial"/>
                <a:cs typeface="Arial"/>
              </a:rPr>
              <a:t>Les convocatòries es poden dividir per </a:t>
            </a:r>
            <a:r>
              <a:rPr lang="ca-ES" sz="1800" b="1" dirty="0">
                <a:latin typeface="Arial"/>
                <a:cs typeface="Arial"/>
              </a:rPr>
              <a:t>zones</a:t>
            </a:r>
            <a:r>
              <a:rPr lang="ca-ES" sz="1800" dirty="0">
                <a:latin typeface="Arial"/>
                <a:cs typeface="Arial"/>
              </a:rPr>
              <a:t> (comarques i municipis): Alt Camp i la Conca de Barberà / Valls i Montblanc; Baix Camp i Priorat / Reus i Falset; Baix Penedès / El Vendrell; i Tarragonès / Tarragona.</a:t>
            </a:r>
            <a:endParaRPr lang="es-ES_tradnl" sz="1800" dirty="0">
              <a:latin typeface="Arial"/>
              <a:cs typeface="Arial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95826" y="770842"/>
            <a:ext cx="4434241" cy="1297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3600" b="1" dirty="0">
                <a:latin typeface="Palatino"/>
                <a:cs typeface="Palatino"/>
              </a:rPr>
              <a:t>Característiques de ConvoAPPTGN</a:t>
            </a:r>
          </a:p>
        </p:txBody>
      </p:sp>
    </p:spTree>
    <p:extLst>
      <p:ext uri="{BB962C8B-B14F-4D97-AF65-F5344CB8AC3E}">
        <p14:creationId xmlns:p14="http://schemas.microsoft.com/office/powerpoint/2010/main" val="116269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595998" y="2134772"/>
            <a:ext cx="5166317" cy="2110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lvl="0" indent="-234000">
              <a:spcBef>
                <a:spcPts val="1032"/>
              </a:spcBef>
              <a:buClr>
                <a:srgbClr val="A31336"/>
              </a:buClr>
            </a:pPr>
            <a:r>
              <a:rPr lang="ca-ES" sz="1800" dirty="0">
                <a:latin typeface="Arial"/>
                <a:cs typeface="Arial"/>
              </a:rPr>
              <a:t>Es pot accedir a la </a:t>
            </a:r>
            <a:r>
              <a:rPr lang="ca-ES" sz="1800" b="1" dirty="0">
                <a:latin typeface="Arial"/>
                <a:cs typeface="Arial"/>
              </a:rPr>
              <a:t>informació de les convocatòries</a:t>
            </a:r>
            <a:r>
              <a:rPr lang="ca-ES" sz="1800" dirty="0">
                <a:latin typeface="Arial"/>
                <a:cs typeface="Arial"/>
              </a:rPr>
              <a:t> clicant damunt del títol de l’acte, en l’apartat de calendari.</a:t>
            </a:r>
          </a:p>
          <a:p>
            <a:pPr marL="342000" lvl="0" indent="-234000">
              <a:spcBef>
                <a:spcPts val="1032"/>
              </a:spcBef>
              <a:buClr>
                <a:srgbClr val="A31336"/>
              </a:buClr>
            </a:pPr>
            <a:r>
              <a:rPr lang="ca-ES" sz="1800" dirty="0">
                <a:latin typeface="Arial"/>
                <a:cs typeface="Arial"/>
              </a:rPr>
              <a:t>Els usuaris reben </a:t>
            </a:r>
            <a:r>
              <a:rPr lang="ca-ES" sz="1800" b="1" dirty="0">
                <a:latin typeface="Arial"/>
                <a:cs typeface="Arial"/>
              </a:rPr>
              <a:t>notificacions push </a:t>
            </a:r>
            <a:r>
              <a:rPr lang="ca-ES" sz="1800" dirty="0">
                <a:latin typeface="Arial"/>
                <a:cs typeface="Arial"/>
              </a:rPr>
              <a:t>quan hi ha una nova convocatòria o es fa un canvi d’última hora en alguna de les convocatòries. </a:t>
            </a:r>
          </a:p>
        </p:txBody>
      </p:sp>
      <p:pic>
        <p:nvPicPr>
          <p:cNvPr id="2" name="Picture 1" descr="iphon_calendar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819" y="377094"/>
            <a:ext cx="2412000" cy="446823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95826" y="770842"/>
            <a:ext cx="4434241" cy="1297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3600" b="1" dirty="0">
                <a:latin typeface="Palatino"/>
                <a:cs typeface="Palatino"/>
              </a:rPr>
              <a:t>Característiques de ConvoAPPTGN</a:t>
            </a:r>
          </a:p>
        </p:txBody>
      </p:sp>
    </p:spTree>
    <p:extLst>
      <p:ext uri="{BB962C8B-B14F-4D97-AF65-F5344CB8AC3E}">
        <p14:creationId xmlns:p14="http://schemas.microsoft.com/office/powerpoint/2010/main" val="1887955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333</Words>
  <Application>Microsoft Office PowerPoint</Application>
  <PresentationFormat>Presentación en pantalla (16:9)</PresentationFormat>
  <Paragraphs>40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Office Theme</vt:lpstr>
      <vt:lpstr>Balanç del primer any  de funcionament de ConvoAPPTGN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Balanç del primer any  de funcionament de ConvoAPPTGN</dc:title>
  <dc:creator>Admin</dc:creator>
  <cp:lastModifiedBy>Col.legi de Periodistes / Tarragona</cp:lastModifiedBy>
  <cp:revision>40</cp:revision>
  <dcterms:created xsi:type="dcterms:W3CDTF">2019-11-13T12:02:40Z</dcterms:created>
  <dcterms:modified xsi:type="dcterms:W3CDTF">2019-11-15T11:47:02Z</dcterms:modified>
</cp:coreProperties>
</file>